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  <p:sldMasterId id="2147483800" r:id="rId2"/>
    <p:sldMasterId id="2147483801" r:id="rId3"/>
  </p:sldMasterIdLst>
  <p:notesMasterIdLst>
    <p:notesMasterId r:id="rId6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6" r:id="rId30"/>
    <p:sldId id="282" r:id="rId31"/>
    <p:sldId id="283" r:id="rId32"/>
    <p:sldId id="284" r:id="rId33"/>
    <p:sldId id="285" r:id="rId34"/>
    <p:sldId id="288" r:id="rId35"/>
    <p:sldId id="287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</p:sldIdLst>
  <p:sldSz cx="9144000" cy="5143500" type="screen16x9"/>
  <p:notesSz cx="6858000" cy="9144000"/>
  <p:embeddedFontLst>
    <p:embeddedFont>
      <p:font typeface="Roboto" panose="020B0604020202020204" charset="0"/>
      <p:regular r:id="rId67"/>
      <p:bold r:id="rId68"/>
      <p:italic r:id="rId69"/>
      <p:boldItalic r:id="rId70"/>
    </p:embeddedFont>
    <p:embeddedFont>
      <p:font typeface="Roboto Light" panose="020B0604020202020204" charset="0"/>
      <p:regular r:id="rId71"/>
      <p:bold r:id="rId72"/>
      <p:italic r:id="rId73"/>
      <p:boldItalic r:id="rId74"/>
    </p:embeddedFont>
    <p:embeddedFont>
      <p:font typeface="Roboto Medium" panose="020B0604020202020204" charset="0"/>
      <p:regular r:id="rId75"/>
      <p:bold r:id="rId76"/>
      <p:italic r:id="rId77"/>
      <p:boldItalic r:id="rId78"/>
    </p:embeddedFont>
    <p:embeddedFont>
      <p:font typeface="Roboto Mono" panose="020B0604020202020204" charset="0"/>
      <p:regular r:id="rId79"/>
      <p:bold r:id="rId80"/>
      <p:italic r:id="rId81"/>
      <p:boldItalic r:id="rId82"/>
    </p:embeddedFont>
    <p:embeddedFont>
      <p:font typeface="Roboto Mono Light" panose="020B0604020202020204" charset="0"/>
      <p:regular r:id="rId83"/>
      <p:bold r:id="rId84"/>
      <p:italic r:id="rId85"/>
      <p:boldItalic r:id="rId86"/>
    </p:embeddedFont>
    <p:embeddedFont>
      <p:font typeface="Roboto Mono Medium" panose="020B0604020202020204" charset="0"/>
      <p:regular r:id="rId87"/>
      <p:bold r:id="rId88"/>
      <p:italic r:id="rId89"/>
      <p:boldItalic r:id="rId90"/>
    </p:embeddedFont>
    <p:embeddedFont>
      <p:font typeface="Roboto Thin" panose="020B060402020202020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2.xml"/><Relationship Id="rId90" Type="http://schemas.openxmlformats.org/officeDocument/2006/relationships/font" Target="fonts/font24.fntdata"/><Relationship Id="rId95" Type="http://schemas.openxmlformats.org/officeDocument/2006/relationships/presProps" Target="pres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0.fntdata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58.xml"/><Relationship Id="rId82" Type="http://schemas.openxmlformats.org/officeDocument/2006/relationships/font" Target="fonts/font16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55d0dd99a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55d0dd99a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5d0dd99a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5d0dd99a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55d0dd99a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55d0dd99a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55d0dd99a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Google Shape;3171;g55d0dd99a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55d0dd99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55d0dd99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g55d0dd99a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" name="Google Shape;3192;g55d0dd99a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55d0dd99a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55d0dd99a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g54aa5a18f2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" name="Google Shape;3222;g54aa5a18f2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54aa5a18f2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" name="Google Shape;3228;g54aa5a18f2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54aa5a18f2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" name="Google Shape;3235;g54aa5a18f2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" name="Google Shape;3047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54aa5a18f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54aa5a18f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55671df3d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55671df3d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g55671df3d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Google Shape;3256;g55671df3d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54aa5a18f2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54aa5a18f2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54aa5a18f2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54aa5a18f2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54aa5a18f2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54aa5a18f2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55671df3dc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3" name="Google Shape;3313;g55671df3dc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g55671df3dc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5" name="Google Shape;3345;g55671df3dc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5671df3dc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5671df3dc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g54aa5a18f2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3" name="Google Shape;3323;g54aa5a18f2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54aa5a18f2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54aa5a18f2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g54aa5a18f2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0" name="Google Shape;3330;g54aa5a18f2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g54aa5a18f2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9" name="Google Shape;3339;g54aa5a18f2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g55671df3dc_0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7" name="Google Shape;3367;g55671df3dc_0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0" name="Google Shape;3360;g54aa5a18f2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1" name="Google Shape;3361;g54aa5a18f2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54aa5a18f2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54aa5a18f2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54aa5a18f2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54aa5a18f2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54aa5a18f2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54aa5a18f2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55671df3dc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55671df3dc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55671df3dc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55671df3dc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g55671df3dc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4" name="Google Shape;3424;g55671df3dc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54aa5a18f2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54aa5a18f2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55671df3dc_0_1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55671df3dc_0_1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55671df3dc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55671df3dc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g54aa5a18f2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6" name="Google Shape;3446;g54aa5a18f2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g54aa5a18f2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2" name="Google Shape;3452;g54aa5a18f2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54aa5a18f2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54aa5a18f2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54aa5a18f2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4" name="Google Shape;3464;g54aa5a18f2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5671df3dc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5671df3dc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g55671df3dc_0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Google Shape;3476;g55671df3dc_0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55671df3dc_0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55671df3dc_0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55671df3dc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55671df3dc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54aa5a18f2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54aa5a18f2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g55671df3dc_0_1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4" name="Google Shape;3494;g55671df3dc_0_1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55671df3dc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55671df3dc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55671df3dc_0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55671df3dc_0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55671df3dc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2" name="Google Shape;3512;g55671df3dc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55671df3dc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55671df3dc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55671df3dc_0_1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55671df3dc_0_1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55671df3dc_0_1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55671df3dc_0_1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g55671df3dc_0_1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Google Shape;3553;g55671df3dc_0_1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g55671df3dc_0_1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9" name="Google Shape;3559;g55671df3dc_0_1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g55671df3dc_0_1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5" name="Google Shape;3565;g55671df3dc_0_1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55d0dd99a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55d0dd99a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g55671df3dc_0_1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1" name="Google Shape;3571;g55671df3dc_0_1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g54aa5a18f2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7" name="Google Shape;3577;g54aa5a18f2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g55671df3dc_0_1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4" name="Google Shape;3584;g55671df3dc_0_1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54aa5a18f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54aa5a18f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g55d0dd99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8" name="Google Shape;3098;g55d0dd99a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55d0dd99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55d0dd99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9" name="Google Shape;2099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5" name="Google Shape;2175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4" name="Google Shape;2184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7" name="Google Shape;2197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9" name="Google Shape;2209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1" name="Google Shape;2211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1" name="Google Shape;2241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3" name="Google Shape;2243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8" name="Google Shape;2268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2" name="Google Shape;2272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5" name="Google Shape;231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6" name="Google Shape;2336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6" name="Google Shape;2346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1" name="Google Shape;2351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6" name="Google Shape;2356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8" name="Google Shape;2358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3" name="Google Shape;2383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8" name="Google Shape;2398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3" name="Google Shape;2403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5" name="Google Shape;2405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0" name="Google Shape;2420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5" name="Google Shape;2425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5" name="Google Shape;2445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0" name="Google Shape;2450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2" name="Google Shape;245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4" name="Google Shape;247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6" name="Google Shape;2476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2" name="Google Shape;2492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0" name="Google Shape;2520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2" name="Google Shape;2522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7" name="Google Shape;253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9" name="Google Shape;2539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5" name="Google Shape;257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7" name="Google Shape;2577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9" name="Google Shape;2579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4" name="Google Shape;259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6" name="Google Shape;2596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8" name="Google Shape;2598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6" name="Google Shape;2616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0" name="Google Shape;2640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0" name="Google Shape;2660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" name="Google Shape;2662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4" name="Google Shape;266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2" name="Google Shape;268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4" name="Google Shape;2684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6" name="Google Shape;2686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9" name="Google Shape;270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2" name="Google Shape;2732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4" name="Google Shape;2734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6" name="Google Shape;273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7" name="Google Shape;2747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7" name="Google Shape;275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9" name="Google Shape;2759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1" name="Google Shape;2761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2" name="Google Shape;2772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2" name="Google Shape;278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4" name="Google Shape;2784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6" name="Google Shape;2786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0" name="Google Shape;281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4" name="Google Shape;2814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8" name="Google Shape;2838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0" name="Google Shape;2840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2" name="Google Shape;2842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8" name="Google Shape;2868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0" name="Google Shape;2870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3" name="Google Shape;2893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5" name="Google Shape;2895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7" name="Google Shape;289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6" name="Google Shape;2926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8" name="Google Shape;292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9" name="Google Shape;2959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6" name="Google Shape;298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8" name="Google Shape;2988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0" name="Google Shape;299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43.xml"/><Relationship Id="rId47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45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44.xml"/><Relationship Id="rId48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09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101 Day 2</a:t>
            </a:r>
            <a:endParaRPr/>
          </a:p>
        </p:txBody>
      </p:sp>
      <p:sp>
        <p:nvSpPr>
          <p:cNvPr id="3044" name="Google Shape;3044;p155"/>
          <p:cNvSpPr txBox="1">
            <a:spLocks noGrp="1"/>
          </p:cNvSpPr>
          <p:nvPr>
            <p:ph type="title" idx="2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Commanding the Command Line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64"/>
          <p:cNvSpPr/>
          <p:nvPr/>
        </p:nvSpPr>
        <p:spPr>
          <a:xfrm>
            <a:off x="1259200" y="4236425"/>
            <a:ext cx="73827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164"/>
          <p:cNvSpPr/>
          <p:nvPr/>
        </p:nvSpPr>
        <p:spPr>
          <a:xfrm>
            <a:off x="1217875" y="3244900"/>
            <a:ext cx="7424100" cy="715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164"/>
          <p:cNvSpPr/>
          <p:nvPr/>
        </p:nvSpPr>
        <p:spPr>
          <a:xfrm>
            <a:off x="1259200" y="2541550"/>
            <a:ext cx="73062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35" name="Google Shape;3135;p164"/>
          <p:cNvSpPr/>
          <p:nvPr/>
        </p:nvSpPr>
        <p:spPr>
          <a:xfrm>
            <a:off x="1259200" y="1795100"/>
            <a:ext cx="73062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Command Line Structure - arguments</a:t>
            </a:r>
            <a:endParaRPr/>
          </a:p>
        </p:txBody>
      </p:sp>
      <p:sp>
        <p:nvSpPr>
          <p:cNvPr id="3137" name="Google Shape;3137;p164"/>
          <p:cNvSpPr txBox="1">
            <a:spLocks noGrp="1"/>
          </p:cNvSpPr>
          <p:nvPr>
            <p:ph type="subTitle" idx="1"/>
          </p:nvPr>
        </p:nvSpPr>
        <p:spPr>
          <a:xfrm>
            <a:off x="0" y="998238"/>
            <a:ext cx="91440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command [-options][arguments]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38" name="Google Shape;3138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164"/>
          <p:cNvSpPr txBox="1">
            <a:spLocks noGrp="1"/>
          </p:cNvSpPr>
          <p:nvPr>
            <p:ph type="body" idx="3"/>
          </p:nvPr>
        </p:nvSpPr>
        <p:spPr>
          <a:xfrm>
            <a:off x="846850" y="1883500"/>
            <a:ext cx="8429400" cy="2910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Usually indicates on what file or folder the command will act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Can also be used to specify a parameter needed by the option.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Appear immediately after the command if they are inputs for the command or after an option if they are an input for the option.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Examples: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My_Folder, 10b, *.docx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140" name="Google Shape;3140;p164"/>
          <p:cNvSpPr/>
          <p:nvPr/>
        </p:nvSpPr>
        <p:spPr>
          <a:xfrm>
            <a:off x="5202075" y="998250"/>
            <a:ext cx="2084100" cy="5337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1" name="Google Shape;3141;p16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371738" y="1769912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16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371738" y="2458325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6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371738" y="3219700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64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371738" y="4211225"/>
            <a:ext cx="658736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#1</a:t>
            </a:r>
            <a:endParaRPr/>
          </a:p>
        </p:txBody>
      </p:sp>
      <p:sp>
        <p:nvSpPr>
          <p:cNvPr id="3150" name="Google Shape;3150;p165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head -20 frank_1.txt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51" name="Google Shape;3151;p1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165"/>
          <p:cNvSpPr txBox="1">
            <a:spLocks noGrp="1"/>
          </p:cNvSpPr>
          <p:nvPr>
            <p:ph type="body" idx="3"/>
          </p:nvPr>
        </p:nvSpPr>
        <p:spPr>
          <a:xfrm>
            <a:off x="175" y="2520250"/>
            <a:ext cx="9144000" cy="2386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command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</a:p>
          <a:p>
            <a:pPr marL="0" indent="0" algn="ctr">
              <a:buNone/>
            </a:pP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-US" sz="3000" dirty="0"/>
              <a:t>option</a:t>
            </a:r>
            <a:r>
              <a:rPr lang="en-US" sz="3000" dirty="0">
                <a:latin typeface="Roboto Light"/>
                <a:ea typeface="Roboto Light"/>
                <a:sym typeface="Roboto Light"/>
              </a:rPr>
              <a:t>?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argument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1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#1</a:t>
            </a:r>
            <a:endParaRPr/>
          </a:p>
        </p:txBody>
      </p:sp>
      <p:sp>
        <p:nvSpPr>
          <p:cNvPr id="3158" name="Google Shape;3158;p166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head -20 frank_1.txt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59" name="Google Shape;3159;p1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166"/>
          <p:cNvSpPr/>
          <p:nvPr/>
        </p:nvSpPr>
        <p:spPr>
          <a:xfrm>
            <a:off x="1405525" y="1437825"/>
            <a:ext cx="1389300" cy="6138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166"/>
          <p:cNvSpPr/>
          <p:nvPr/>
        </p:nvSpPr>
        <p:spPr>
          <a:xfrm>
            <a:off x="3060400" y="1437825"/>
            <a:ext cx="1026900" cy="6138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166"/>
          <p:cNvSpPr/>
          <p:nvPr/>
        </p:nvSpPr>
        <p:spPr>
          <a:xfrm>
            <a:off x="4272100" y="1437825"/>
            <a:ext cx="3466500" cy="6138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166"/>
          <p:cNvSpPr txBox="1"/>
          <p:nvPr/>
        </p:nvSpPr>
        <p:spPr>
          <a:xfrm>
            <a:off x="904675" y="415735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3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4" name="Google Shape;3164;p166"/>
          <p:cNvCxnSpPr/>
          <p:nvPr/>
        </p:nvCxnSpPr>
        <p:spPr>
          <a:xfrm rot="10800000">
            <a:off x="1793225" y="221310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5" name="Google Shape;3165;p166"/>
          <p:cNvCxnSpPr/>
          <p:nvPr/>
        </p:nvCxnSpPr>
        <p:spPr>
          <a:xfrm rot="10800000" flipH="1">
            <a:off x="3554200" y="2365625"/>
            <a:ext cx="11400" cy="9624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6" name="Google Shape;3166;p166"/>
          <p:cNvSpPr txBox="1"/>
          <p:nvPr/>
        </p:nvSpPr>
        <p:spPr>
          <a:xfrm>
            <a:off x="2879200" y="3363025"/>
            <a:ext cx="138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Option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7" name="Google Shape;3167;p166"/>
          <p:cNvSpPr txBox="1"/>
          <p:nvPr/>
        </p:nvSpPr>
        <p:spPr>
          <a:xfrm>
            <a:off x="5011750" y="415735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Argument</a:t>
            </a:r>
            <a:endParaRPr sz="30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8" name="Google Shape;3168;p166"/>
          <p:cNvCxnSpPr/>
          <p:nvPr/>
        </p:nvCxnSpPr>
        <p:spPr>
          <a:xfrm rot="10800000">
            <a:off x="5900300" y="221310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" name="Google Shape;3173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#1</a:t>
            </a:r>
            <a:endParaRPr/>
          </a:p>
        </p:txBody>
      </p:sp>
      <p:sp>
        <p:nvSpPr>
          <p:cNvPr id="3174" name="Google Shape;3174;p167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Mkdir My_Folder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75" name="Google Shape;3175;p1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167"/>
          <p:cNvSpPr txBox="1">
            <a:spLocks noGrp="1"/>
          </p:cNvSpPr>
          <p:nvPr>
            <p:ph type="body" idx="3"/>
          </p:nvPr>
        </p:nvSpPr>
        <p:spPr>
          <a:xfrm>
            <a:off x="175" y="2520250"/>
            <a:ext cx="9144000" cy="2386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command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</a:p>
          <a:p>
            <a:pPr marL="0" indent="0" algn="ctr">
              <a:buNone/>
            </a:pP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-US" sz="3000" dirty="0"/>
              <a:t>option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argument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#2</a:t>
            </a:r>
            <a:endParaRPr/>
          </a:p>
        </p:txBody>
      </p:sp>
      <p:sp>
        <p:nvSpPr>
          <p:cNvPr id="3182" name="Google Shape;3182;p168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Mkdir My_Folder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83" name="Google Shape;3183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168"/>
          <p:cNvSpPr txBox="1"/>
          <p:nvPr/>
        </p:nvSpPr>
        <p:spPr>
          <a:xfrm>
            <a:off x="2084025" y="416725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3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5" name="Google Shape;3185;p168"/>
          <p:cNvCxnSpPr/>
          <p:nvPr/>
        </p:nvCxnSpPr>
        <p:spPr>
          <a:xfrm rot="10800000">
            <a:off x="2972575" y="222300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86" name="Google Shape;3186;p168"/>
          <p:cNvSpPr/>
          <p:nvPr/>
        </p:nvSpPr>
        <p:spPr>
          <a:xfrm>
            <a:off x="2189100" y="1481850"/>
            <a:ext cx="1752900" cy="6138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168"/>
          <p:cNvSpPr/>
          <p:nvPr/>
        </p:nvSpPr>
        <p:spPr>
          <a:xfrm>
            <a:off x="4071225" y="1481850"/>
            <a:ext cx="2843400" cy="6138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168"/>
          <p:cNvSpPr txBox="1"/>
          <p:nvPr/>
        </p:nvSpPr>
        <p:spPr>
          <a:xfrm>
            <a:off x="4499325" y="416725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Argument</a:t>
            </a:r>
            <a:endParaRPr sz="30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9" name="Google Shape;3189;p168"/>
          <p:cNvCxnSpPr/>
          <p:nvPr/>
        </p:nvCxnSpPr>
        <p:spPr>
          <a:xfrm rot="10800000">
            <a:off x="5387875" y="222300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#1</a:t>
            </a:r>
            <a:endParaRPr/>
          </a:p>
        </p:txBody>
      </p:sp>
      <p:sp>
        <p:nvSpPr>
          <p:cNvPr id="3195" name="Google Shape;3195;p169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Find -type f -name *.xlsx*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96" name="Google Shape;3196;p1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69"/>
          <p:cNvSpPr txBox="1">
            <a:spLocks noGrp="1"/>
          </p:cNvSpPr>
          <p:nvPr>
            <p:ph type="body" idx="3"/>
          </p:nvPr>
        </p:nvSpPr>
        <p:spPr>
          <a:xfrm>
            <a:off x="175" y="2520250"/>
            <a:ext cx="9144000" cy="2386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command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</a:p>
          <a:p>
            <a:pPr marL="0" indent="0" algn="ctr">
              <a:buNone/>
            </a:pP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-US" sz="3000" dirty="0"/>
              <a:t>option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What is the </a:t>
            </a:r>
            <a:r>
              <a:rPr lang="en" sz="3000" dirty="0"/>
              <a:t>argument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? 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 Example #3</a:t>
            </a:r>
            <a:endParaRPr/>
          </a:p>
        </p:txBody>
      </p:sp>
      <p:sp>
        <p:nvSpPr>
          <p:cNvPr id="3203" name="Google Shape;3203;p170"/>
          <p:cNvSpPr txBox="1">
            <a:spLocks noGrp="1"/>
          </p:cNvSpPr>
          <p:nvPr>
            <p:ph type="subTitle" idx="1"/>
          </p:nvPr>
        </p:nvSpPr>
        <p:spPr>
          <a:xfrm>
            <a:off x="0" y="1354500"/>
            <a:ext cx="9144000" cy="868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Find -type f -name *.xlsx*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04" name="Google Shape;3204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170"/>
          <p:cNvSpPr txBox="1"/>
          <p:nvPr/>
        </p:nvSpPr>
        <p:spPr>
          <a:xfrm>
            <a:off x="253325" y="4182625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30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06" name="Google Shape;3206;p170"/>
          <p:cNvCxnSpPr/>
          <p:nvPr/>
        </p:nvCxnSpPr>
        <p:spPr>
          <a:xfrm rot="10800000">
            <a:off x="1141875" y="2238375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7" name="Google Shape;3207;p170"/>
          <p:cNvCxnSpPr/>
          <p:nvPr/>
        </p:nvCxnSpPr>
        <p:spPr>
          <a:xfrm rot="10800000" flipH="1">
            <a:off x="2956475" y="2108400"/>
            <a:ext cx="11400" cy="9624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08" name="Google Shape;3208;p170"/>
          <p:cNvSpPr txBox="1"/>
          <p:nvPr/>
        </p:nvSpPr>
        <p:spPr>
          <a:xfrm>
            <a:off x="2281475" y="3105800"/>
            <a:ext cx="138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Option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9" name="Google Shape;3209;p170"/>
          <p:cNvSpPr txBox="1"/>
          <p:nvPr/>
        </p:nvSpPr>
        <p:spPr>
          <a:xfrm>
            <a:off x="6379300" y="416725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Argument</a:t>
            </a:r>
            <a:endParaRPr sz="30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0" name="Google Shape;3210;p170"/>
          <p:cNvCxnSpPr/>
          <p:nvPr/>
        </p:nvCxnSpPr>
        <p:spPr>
          <a:xfrm rot="10800000">
            <a:off x="7267850" y="222300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1" name="Google Shape;3211;p170"/>
          <p:cNvSpPr/>
          <p:nvPr/>
        </p:nvSpPr>
        <p:spPr>
          <a:xfrm>
            <a:off x="3916675" y="1469100"/>
            <a:ext cx="445200" cy="6393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170"/>
          <p:cNvSpPr/>
          <p:nvPr/>
        </p:nvSpPr>
        <p:spPr>
          <a:xfrm>
            <a:off x="6379300" y="1469100"/>
            <a:ext cx="2247600" cy="6393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170"/>
          <p:cNvSpPr/>
          <p:nvPr/>
        </p:nvSpPr>
        <p:spPr>
          <a:xfrm>
            <a:off x="2123375" y="1481850"/>
            <a:ext cx="1705500" cy="6138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170"/>
          <p:cNvSpPr/>
          <p:nvPr/>
        </p:nvSpPr>
        <p:spPr>
          <a:xfrm>
            <a:off x="4517838" y="1481850"/>
            <a:ext cx="1705500" cy="6138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5" name="Google Shape;3215;p170"/>
          <p:cNvCxnSpPr/>
          <p:nvPr/>
        </p:nvCxnSpPr>
        <p:spPr>
          <a:xfrm rot="10800000" flipH="1">
            <a:off x="5449663" y="2213100"/>
            <a:ext cx="11400" cy="9624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6" name="Google Shape;3216;p170"/>
          <p:cNvSpPr txBox="1"/>
          <p:nvPr/>
        </p:nvSpPr>
        <p:spPr>
          <a:xfrm>
            <a:off x="4774663" y="3210500"/>
            <a:ext cx="1389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Option</a:t>
            </a:r>
            <a:endParaRPr sz="3000"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7" name="Google Shape;3217;p170"/>
          <p:cNvSpPr txBox="1"/>
          <p:nvPr/>
        </p:nvSpPr>
        <p:spPr>
          <a:xfrm>
            <a:off x="3215175" y="4105000"/>
            <a:ext cx="1987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Argument</a:t>
            </a:r>
            <a:endParaRPr sz="30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18" name="Google Shape;3218;p170"/>
          <p:cNvCxnSpPr/>
          <p:nvPr/>
        </p:nvCxnSpPr>
        <p:spPr>
          <a:xfrm rot="10800000">
            <a:off x="4103725" y="2160750"/>
            <a:ext cx="16200" cy="19227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19" name="Google Shape;3219;p170"/>
          <p:cNvSpPr/>
          <p:nvPr/>
        </p:nvSpPr>
        <p:spPr>
          <a:xfrm>
            <a:off x="370475" y="1481850"/>
            <a:ext cx="1752900" cy="6138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1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17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find Command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p1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3231" name="Google Shape;3231;p1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172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PathFinder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you’ll revisit an updated version of the Terminal Maze. This time you’ll use the find command to expedite the process.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PathFinder</a:t>
            </a:r>
            <a:endParaRPr/>
          </a:p>
        </p:txBody>
      </p:sp>
      <p:sp>
        <p:nvSpPr>
          <p:cNvPr id="3238" name="Google Shape;3238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239" name="Google Shape;3239;p173"/>
          <p:cNvSpPr txBox="1">
            <a:spLocks noGrp="1"/>
          </p:cNvSpPr>
          <p:nvPr>
            <p:ph type="body" idx="2"/>
          </p:nvPr>
        </p:nvSpPr>
        <p:spPr>
          <a:xfrm>
            <a:off x="0" y="1125575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AutoNum type="arabicPeriod"/>
            </a:pP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find</a:t>
            </a: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from within the Maze_1, Maze_2, and Maze_3 folders to identify the location of the start.txt and Bonus.txt files.</a:t>
            </a: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AutoNum type="arabicPeriod"/>
            </a:pP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find</a:t>
            </a: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command once more to find the End directory folder that is hidden deep within the folder mazes.</a:t>
            </a: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AutoNum type="arabicPeriod"/>
            </a:pP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Use the provided path results to help you copy each of the start.txt and Bonus.txt files into their respective Endfolder.</a:t>
            </a: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</a:rPr>
              <a:t>Hints: </a:t>
            </a:r>
            <a:endParaRPr sz="12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 should be able to complete this task in 9–10 commands (including the Bonus.txt files).</a:t>
            </a: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When typing in the paths, try hitting the tab key. What happens? This should speed up the coding for this activity just a little bit.</a:t>
            </a: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3240" name="Google Shape;3240;p1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241" name="Google Shape;3241;p1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p1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0" name="Google Shape;3050;p1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1" name="Google Shape;3051;p1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052" name="Google Shape;3052;p1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156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Identify and explain the elements of basic Unix command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find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locate files based on various search parameters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exec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perform bulk operations on files.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grep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search within the contents of files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wc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count words and lines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Devise strategies for combining multiple commands in sequence to accomplish intermediate IT tasks.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54" name="Google Shape;3054;p156"/>
          <p:cNvSpPr/>
          <p:nvPr/>
        </p:nvSpPr>
        <p:spPr>
          <a:xfrm>
            <a:off x="430175" y="1766850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156"/>
          <p:cNvSpPr/>
          <p:nvPr/>
        </p:nvSpPr>
        <p:spPr>
          <a:xfrm>
            <a:off x="430175" y="2141375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156"/>
          <p:cNvSpPr/>
          <p:nvPr/>
        </p:nvSpPr>
        <p:spPr>
          <a:xfrm>
            <a:off x="430175" y="2567375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156"/>
          <p:cNvSpPr/>
          <p:nvPr/>
        </p:nvSpPr>
        <p:spPr>
          <a:xfrm>
            <a:off x="430175" y="2993375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156"/>
          <p:cNvSpPr/>
          <p:nvPr/>
        </p:nvSpPr>
        <p:spPr>
          <a:xfrm>
            <a:off x="430175" y="3419375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156"/>
          <p:cNvSpPr/>
          <p:nvPr/>
        </p:nvSpPr>
        <p:spPr>
          <a:xfrm>
            <a:off x="430175" y="1392725"/>
            <a:ext cx="319500" cy="315600"/>
          </a:xfrm>
          <a:prstGeom prst="bevel">
            <a:avLst>
              <a:gd name="adj" fmla="val 125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174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Pathfinder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17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find Command Options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Command Options</a:t>
            </a:r>
            <a:endParaRPr/>
          </a:p>
        </p:txBody>
      </p:sp>
      <p:sp>
        <p:nvSpPr>
          <p:cNvPr id="3259" name="Google Shape;3259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find command, we can</a:t>
            </a:r>
            <a:endParaRPr/>
          </a:p>
        </p:txBody>
      </p:sp>
      <p:sp>
        <p:nvSpPr>
          <p:cNvPr id="3260" name="Google Shape;3260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1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find {path}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construct to specify specific folders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2" name="Google Shape;3262;p17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-iname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option to create case-insensitive file or folder searches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3" name="Google Shape;3263;p17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-o (or)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-a (and)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options to combine search parameters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4" name="Google Shape;3264;p17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* (wildcard)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search for all files of a certain type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5" name="Google Shape;3265;p17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-ctime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option to specify creation date before, after or between times.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66" name="Google Shape;3266;p17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-size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option to specify file sizes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1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272" name="Google Shape;3272;p1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177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Gibberish Finder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find options to retrieve files based on specific search parameters.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Turn: </a:t>
            </a:r>
            <a:r>
              <a:rPr lang="en-US" dirty="0"/>
              <a:t>Gibberish Finder</a:t>
            </a:r>
            <a:endParaRPr dirty="0"/>
          </a:p>
        </p:txBody>
      </p:sp>
      <p:sp>
        <p:nvSpPr>
          <p:cNvPr id="3279" name="Google Shape;3279;p178"/>
          <p:cNvSpPr txBox="1">
            <a:spLocks noGrp="1"/>
          </p:cNvSpPr>
          <p:nvPr>
            <p:ph type="subTitle" idx="1"/>
          </p:nvPr>
        </p:nvSpPr>
        <p:spPr>
          <a:xfrm>
            <a:off x="0" y="6089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280" name="Google Shape;3280;p17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281" name="Google Shape;3281;p17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2" name="Google Shape;3282;p178"/>
          <p:cNvGrpSpPr/>
          <p:nvPr/>
        </p:nvGrpSpPr>
        <p:grpSpPr>
          <a:xfrm>
            <a:off x="0" y="1189989"/>
            <a:ext cx="1926923" cy="3217636"/>
            <a:chOff x="0" y="1189989"/>
            <a:chExt cx="2214600" cy="3217636"/>
          </a:xfrm>
        </p:grpSpPr>
        <p:sp>
          <p:nvSpPr>
            <p:cNvPr id="3283" name="Google Shape;3283;p178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1: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Simple Search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4" name="Google Shape;3284;p178"/>
            <p:cNvSpPr txBox="1"/>
            <p:nvPr/>
          </p:nvSpPr>
          <p:spPr>
            <a:xfrm>
              <a:off x="238725" y="2057125"/>
              <a:ext cx="16809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 listing of all files.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 listing of all folders.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5" name="Google Shape;3285;p178"/>
          <p:cNvGrpSpPr/>
          <p:nvPr/>
        </p:nvGrpSpPr>
        <p:grpSpPr>
          <a:xfrm>
            <a:off x="1599527" y="1189775"/>
            <a:ext cx="1795886" cy="3217850"/>
            <a:chOff x="1838325" y="1189775"/>
            <a:chExt cx="2064000" cy="3217850"/>
          </a:xfrm>
        </p:grpSpPr>
        <p:sp>
          <p:nvSpPr>
            <p:cNvPr id="3286" name="Google Shape;3286;p178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II: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Title Search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7" name="Google Shape;3287;p178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files containing the letter “z”.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files containing the the word “rice”.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8" name="Google Shape;3288;p178"/>
          <p:cNvGrpSpPr/>
          <p:nvPr/>
        </p:nvGrpSpPr>
        <p:grpSpPr>
          <a:xfrm>
            <a:off x="3059924" y="1189775"/>
            <a:ext cx="1795886" cy="3217850"/>
            <a:chOff x="3516750" y="1189775"/>
            <a:chExt cx="2064000" cy="3217850"/>
          </a:xfrm>
        </p:grpSpPr>
        <p:sp>
          <p:nvSpPr>
            <p:cNvPr id="3289" name="Google Shape;3289;p178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III: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File Type Search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0" name="Google Shape;3290;p178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Excel files.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Word files.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1" name="Google Shape;3291;p178"/>
          <p:cNvGrpSpPr/>
          <p:nvPr/>
        </p:nvGrpSpPr>
        <p:grpSpPr>
          <a:xfrm>
            <a:off x="5981089" y="1189775"/>
            <a:ext cx="1795886" cy="3214438"/>
            <a:chOff x="6874025" y="1189775"/>
            <a:chExt cx="2064000" cy="3214438"/>
          </a:xfrm>
        </p:grpSpPr>
        <p:sp>
          <p:nvSpPr>
            <p:cNvPr id="3292" name="Google Shape;3292;p17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V: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Challenge Search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3" name="Google Shape;3293;p178"/>
            <p:cNvSpPr txBox="1"/>
            <p:nvPr/>
          </p:nvSpPr>
          <p:spPr>
            <a:xfrm>
              <a:off x="7064927" y="2053713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Excel files, at most 15 KB in size, and max of 3 levels of depth from the surface.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files that are not writable in </a:t>
              </a: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Gibberish_Folder/folder3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4" name="Google Shape;3294;p178"/>
          <p:cNvGrpSpPr/>
          <p:nvPr/>
        </p:nvGrpSpPr>
        <p:grpSpPr>
          <a:xfrm>
            <a:off x="4520474" y="1189775"/>
            <a:ext cx="1795886" cy="3217850"/>
            <a:chOff x="5195350" y="1189775"/>
            <a:chExt cx="2064000" cy="3217850"/>
          </a:xfrm>
        </p:grpSpPr>
        <p:sp>
          <p:nvSpPr>
            <p:cNvPr id="3295" name="Google Shape;3295;p178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IV: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Roboto"/>
                  <a:ea typeface="Roboto"/>
                  <a:cs typeface="Roboto"/>
                  <a:sym typeface="Roboto"/>
                </a:rPr>
                <a:t>Combo Search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6" name="Google Shape;3296;p178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text files containing the number 2.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Find all word files at least 200 KB in size.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7" name="Google Shape;3297;p178"/>
          <p:cNvGrpSpPr/>
          <p:nvPr/>
        </p:nvGrpSpPr>
        <p:grpSpPr>
          <a:xfrm>
            <a:off x="7348114" y="1189875"/>
            <a:ext cx="1795886" cy="3235625"/>
            <a:chOff x="6874025" y="1189775"/>
            <a:chExt cx="2064000" cy="3235625"/>
          </a:xfrm>
        </p:grpSpPr>
        <p:sp>
          <p:nvSpPr>
            <p:cNvPr id="3298" name="Google Shape;3298;p178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 VI: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Partner Search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9" name="Google Shape;3299;p178"/>
            <p:cNvSpPr txBox="1"/>
            <p:nvPr/>
          </p:nvSpPr>
          <p:spPr>
            <a:xfrm>
              <a:off x="7093774" y="2074900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If you finish early,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Create a file and modify the contents of a different file deep in the Gibberish folder. Then see if your partner can find them using the find command.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00" name="Google Shape;3300;p178"/>
          <p:cNvCxnSpPr/>
          <p:nvPr/>
        </p:nvCxnSpPr>
        <p:spPr>
          <a:xfrm>
            <a:off x="1634950" y="2023813"/>
            <a:ext cx="0" cy="1909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1" name="Google Shape;3301;p178"/>
          <p:cNvCxnSpPr/>
          <p:nvPr/>
        </p:nvCxnSpPr>
        <p:spPr>
          <a:xfrm>
            <a:off x="3059925" y="2023800"/>
            <a:ext cx="0" cy="1909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2" name="Google Shape;3302;p178"/>
          <p:cNvCxnSpPr/>
          <p:nvPr/>
        </p:nvCxnSpPr>
        <p:spPr>
          <a:xfrm>
            <a:off x="4572000" y="2023813"/>
            <a:ext cx="0" cy="1909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3" name="Google Shape;3303;p178"/>
          <p:cNvCxnSpPr/>
          <p:nvPr/>
        </p:nvCxnSpPr>
        <p:spPr>
          <a:xfrm>
            <a:off x="6012075" y="2023800"/>
            <a:ext cx="0" cy="1909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4" name="Google Shape;3304;p178"/>
          <p:cNvCxnSpPr/>
          <p:nvPr/>
        </p:nvCxnSpPr>
        <p:spPr>
          <a:xfrm>
            <a:off x="7473875" y="2053713"/>
            <a:ext cx="0" cy="1909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1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179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Gibberish Finder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-exec Command</a:t>
            </a:r>
            <a:endParaRPr/>
          </a:p>
        </p:txBody>
      </p:sp>
      <p:sp>
        <p:nvSpPr>
          <p:cNvPr id="3348" name="Google Shape;3348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49" name="Google Shape;3349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185"/>
          <p:cNvSpPr/>
          <p:nvPr/>
        </p:nvSpPr>
        <p:spPr>
          <a:xfrm>
            <a:off x="1346400" y="19213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185"/>
          <p:cNvSpPr txBox="1">
            <a:spLocks noGrp="1"/>
          </p:cNvSpPr>
          <p:nvPr>
            <p:ph type="subTitle" idx="1"/>
          </p:nvPr>
        </p:nvSpPr>
        <p:spPr>
          <a:xfrm>
            <a:off x="6075" y="19405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 Light" panose="020B0604020202020204" charset="0"/>
                <a:ea typeface="Roboto Light" panose="020B0604020202020204" charset="0"/>
                <a:cs typeface="Roboto Mono"/>
                <a:sym typeface="Roboto Mono"/>
              </a:rPr>
              <a:t>-exec cp {} {destination} </a:t>
            </a:r>
            <a:r>
              <a:rPr lang="en" dirty="0">
                <a:solidFill>
                  <a:schemeClr val="dk1"/>
                </a:solidFill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signifies that we would like to move these files to our new destination</a:t>
            </a:r>
            <a:endParaRPr sz="1800" dirty="0">
              <a:latin typeface="Roboto Light" panose="020B0604020202020204" charset="0"/>
              <a:ea typeface="Roboto Light" panose="020B0604020202020204" charset="0"/>
              <a:sym typeface="Roboto"/>
            </a:endParaRPr>
          </a:p>
        </p:txBody>
      </p:sp>
      <p:sp>
        <p:nvSpPr>
          <p:cNvPr id="3352" name="Google Shape;3352;p185"/>
          <p:cNvSpPr/>
          <p:nvPr/>
        </p:nvSpPr>
        <p:spPr>
          <a:xfrm>
            <a:off x="1346400" y="27736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185"/>
          <p:cNvSpPr txBox="1">
            <a:spLocks noGrp="1"/>
          </p:cNvSpPr>
          <p:nvPr>
            <p:ph type="subTitle" idx="2"/>
          </p:nvPr>
        </p:nvSpPr>
        <p:spPr>
          <a:xfrm>
            <a:off x="-18450" y="27820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 panose="020B0604020202020204" charset="0"/>
                <a:ea typeface="Roboto Light" panose="020B0604020202020204" charset="0"/>
                <a:cs typeface="Roboto Mono"/>
                <a:sym typeface="Roboto Mono"/>
              </a:rPr>
              <a:t>\;</a:t>
            </a:r>
            <a:r>
              <a:rPr lang="en" sz="1800" dirty="0">
                <a:latin typeface="Roboto Light" panose="020B0604020202020204" charset="0"/>
                <a:ea typeface="Roboto Light" panose="020B0604020202020204" charset="0"/>
                <a:cs typeface="Roboto"/>
                <a:sym typeface="Roboto"/>
              </a:rPr>
              <a:t> </a:t>
            </a:r>
            <a:r>
              <a:rPr lang="en" sz="1800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signifies that we are concluding out statement</a:t>
            </a:r>
            <a:endParaRPr sz="1800" dirty="0">
              <a:latin typeface="Roboto Light" panose="020B0604020202020204" charset="0"/>
              <a:ea typeface="Roboto Light" panose="020B0604020202020204" charset="0"/>
              <a:cs typeface="Roboto Light"/>
              <a:sym typeface="Roboto Light"/>
            </a:endParaRPr>
          </a:p>
        </p:txBody>
      </p:sp>
      <p:pic>
        <p:nvPicPr>
          <p:cNvPr id="3354" name="Google Shape;3354;p18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19453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8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27695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6" name="Google Shape;3356;p185"/>
          <p:cNvSpPr/>
          <p:nvPr/>
        </p:nvSpPr>
        <p:spPr>
          <a:xfrm>
            <a:off x="1358625" y="10970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185"/>
          <p:cNvSpPr txBox="1">
            <a:spLocks noGrp="1"/>
          </p:cNvSpPr>
          <p:nvPr>
            <p:ph type="subTitle" idx="3"/>
          </p:nvPr>
        </p:nvSpPr>
        <p:spPr>
          <a:xfrm>
            <a:off x="-6150" y="1088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 panose="020B0604020202020204" charset="0"/>
                <a:ea typeface="Roboto Light" panose="020B0604020202020204" charset="0"/>
                <a:cs typeface="Roboto Mono"/>
                <a:sym typeface="Roboto Mono"/>
              </a:rPr>
              <a:t>find -type f -iname *{file type}* </a:t>
            </a:r>
            <a:r>
              <a:rPr lang="en" sz="1800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signals that we are searching for one file type</a:t>
            </a:r>
            <a:endParaRPr sz="1800" dirty="0">
              <a:latin typeface="Roboto Light" panose="020B0604020202020204" charset="0"/>
              <a:ea typeface="Roboto Light" panose="020B0604020202020204" charset="0"/>
              <a:cs typeface="Roboto Light"/>
              <a:sym typeface="Roboto Light"/>
            </a:endParaRPr>
          </a:p>
        </p:txBody>
      </p:sp>
      <p:pic>
        <p:nvPicPr>
          <p:cNvPr id="3358" name="Google Shape;3358;p185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35843" y="10793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18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exec Command 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18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326" name="Google Shape;3326;p1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182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dirty="0"/>
              <a:t> Executive Cleaning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oboto Light"/>
                <a:ea typeface="Roboto Light"/>
                <a:cs typeface="Roboto Light"/>
                <a:sym typeface="Roboto Light"/>
              </a:rPr>
              <a:t>In this activity, you will use the find and exec to sort the Gibberish_Folder. 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Instructions sent via Slack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Google Shape;3064;p15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3065" name="Google Shape;3065;p1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157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Warm-Up Activity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review the lessons of last class by working on the command line.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lvl="0"/>
            <a:r>
              <a:rPr lang="en" dirty="0"/>
              <a:t>Your Turn: Executive Cleaning</a:t>
            </a:r>
            <a:endParaRPr dirty="0"/>
          </a:p>
        </p:txBody>
      </p:sp>
      <p:sp>
        <p:nvSpPr>
          <p:cNvPr id="3333" name="Google Shape;3333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334" name="Google Shape;3334;p183"/>
          <p:cNvSpPr txBox="1">
            <a:spLocks noGrp="1"/>
          </p:cNvSpPr>
          <p:nvPr>
            <p:ph type="body" idx="2"/>
          </p:nvPr>
        </p:nvSpPr>
        <p:spPr>
          <a:xfrm>
            <a:off x="-65100" y="1125575"/>
            <a:ext cx="92091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You’ve been tasked with sorting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Gibberish_Folder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Light"/>
              <a:buAutoNum type="arabicPeriod"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new folder called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Sorted_Gibberish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Light"/>
              <a:buAutoNum type="arabicPeriod"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Crete three new subfolders within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Sorted_Gibberish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called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Docs,Data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, and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Light"/>
              <a:buAutoNum type="arabicPeriod"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Copy all the word documents into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Docs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folder, all the Excel files into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folder, and all the text files into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folder. 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Bonus: 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Light"/>
              <a:buChar char="-"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subfolder called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LargeFiles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in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Sorted_Gibberish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folder. 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 Light"/>
              <a:buChar char="-"/>
            </a:pP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Move all files that are larger than 200 KB into the </a:t>
            </a:r>
            <a:r>
              <a:rPr lang="en" sz="1600" dirty="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LargeFiles</a:t>
            </a:r>
            <a:r>
              <a:rPr lang="en" sz="16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folder. </a:t>
            </a:r>
            <a:endParaRPr sz="16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 dirty="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335" name="Google Shape;3335;p18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336" name="Google Shape;3336;p18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1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184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Preview Practice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en"/>
              <a:t> Command Options</a:t>
            </a:r>
            <a:endParaRPr/>
          </a:p>
        </p:txBody>
      </p:sp>
      <p:sp>
        <p:nvSpPr>
          <p:cNvPr id="3370" name="Google Shape;3370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en"/>
              <a:t> command, we can:</a:t>
            </a:r>
            <a:endParaRPr/>
          </a:p>
        </p:txBody>
      </p:sp>
      <p:sp>
        <p:nvSpPr>
          <p:cNvPr id="3371" name="Google Shape;3371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1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Use </a:t>
            </a: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Mono"/>
                <a:sym typeface="Roboto Mono"/>
              </a:rPr>
              <a:t>grep</a:t>
            </a: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 command to search within the body of file text.</a:t>
            </a:r>
            <a:endParaRPr dirty="0">
              <a:latin typeface="Roboto Light" panose="020B0604020202020204" charset="0"/>
              <a:ea typeface="Roboto Light" panose="020B0604020202020204" charset="0"/>
              <a:cs typeface="Roboto Light"/>
              <a:sym typeface="Roboto Light"/>
            </a:endParaRPr>
          </a:p>
        </p:txBody>
      </p:sp>
      <p:sp>
        <p:nvSpPr>
          <p:cNvPr id="3373" name="Google Shape;3373;p1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The basic construction is: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(command) </a:t>
            </a: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{text}{location}.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4" name="Google Shape;3374;p1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-i (or)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option to signify a case-insensitive search.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5" name="Google Shape;3375;p1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Use the -</a:t>
            </a:r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iv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to signify a search for all files not including the specified term.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6" name="Google Shape;3376;p1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Use the </a:t>
            </a: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Mono"/>
                <a:sym typeface="Roboto Mono"/>
              </a:rPr>
              <a:t>grep -rl {text}{location}</a:t>
            </a:r>
            <a:r>
              <a:rPr lang="en" dirty="0">
                <a:latin typeface="Roboto Light" panose="020B0604020202020204" charset="0"/>
                <a:ea typeface="Roboto Light" panose="020B0604020202020204" charset="0"/>
                <a:cs typeface="Roboto Light"/>
                <a:sym typeface="Roboto Light"/>
              </a:rPr>
              <a:t> to search for a list of files that include the specified text. </a:t>
            </a:r>
            <a:endParaRPr dirty="0">
              <a:latin typeface="Roboto Light" panose="020B0604020202020204" charset="0"/>
              <a:ea typeface="Roboto Light" panose="020B0604020202020204" charset="0"/>
              <a:cs typeface="Roboto Light"/>
              <a:sym typeface="Roboto Light"/>
            </a:endParaRPr>
          </a:p>
        </p:txBody>
      </p:sp>
      <p:sp>
        <p:nvSpPr>
          <p:cNvPr id="3377" name="Google Shape;3377;p1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grep {text} 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outputs the lines of text for which the text appears. 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18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en">
                <a:solidFill>
                  <a:srgbClr val="F1C232"/>
                </a:solidFill>
              </a:rPr>
              <a:t> Command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8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383" name="Google Shape;3383;p1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188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grep Detective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the grep command to identify the power users of a provide chat log, as well as when these users logged on and off.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grep Detective</a:t>
            </a:r>
            <a:endParaRPr/>
          </a:p>
        </p:txBody>
      </p:sp>
      <p:sp>
        <p:nvSpPr>
          <p:cNvPr id="3390" name="Google Shape;3390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391" name="Google Shape;3391;p189"/>
          <p:cNvSpPr txBox="1">
            <a:spLocks noGrp="1"/>
          </p:cNvSpPr>
          <p:nvPr>
            <p:ph type="body" idx="2"/>
          </p:nvPr>
        </p:nvSpPr>
        <p:spPr>
          <a:xfrm>
            <a:off x="0" y="1125575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You’ve just been given a series of chat logs from April 2014. Use the grep command to identify the following: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AutoNum type="arabicPeriod"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days for which users power2all, glanzmann, gansbrest, and E1ven were active in the channel.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AutoNum type="arabicPeriod"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log-on and log-off times for these users.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Hint: When determining log-on time, look for a string pattern that captures specifically what you’re looking for.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Bonus: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-"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folder for each of the users of interest.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 Light"/>
              <a:buChar char="-"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combination of </a:t>
            </a:r>
            <a:r>
              <a:rPr lang="en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find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exec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, and </a:t>
            </a:r>
            <a:r>
              <a:rPr lang="en">
                <a:solidFill>
                  <a:srgbClr val="24292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grep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that allows you to retrieve all logs for which these users were active and immediately copy these files into the respecif folder.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392" name="Google Shape;3392;p18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393" name="Google Shape;3393;p18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p1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190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grep Detective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1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19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wc</a:t>
            </a:r>
            <a:r>
              <a:rPr lang="en">
                <a:solidFill>
                  <a:srgbClr val="F1C232"/>
                </a:solidFill>
              </a:rPr>
              <a:t> Command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wc Command</a:t>
            </a:r>
            <a:endParaRPr/>
          </a:p>
        </p:txBody>
      </p:sp>
      <p:sp>
        <p:nvSpPr>
          <p:cNvPr id="3411" name="Google Shape;3411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412" name="Google Shape;3412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192"/>
          <p:cNvSpPr/>
          <p:nvPr/>
        </p:nvSpPr>
        <p:spPr>
          <a:xfrm>
            <a:off x="1346400" y="19213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192"/>
          <p:cNvSpPr txBox="1">
            <a:spLocks noGrp="1"/>
          </p:cNvSpPr>
          <p:nvPr>
            <p:ph type="subTitle" idx="1"/>
          </p:nvPr>
        </p:nvSpPr>
        <p:spPr>
          <a:xfrm>
            <a:off x="6075" y="19405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wc -l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conveys that we are looking to count the number of lines retrieved.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5" name="Google Shape;3415;p192"/>
          <p:cNvSpPr/>
          <p:nvPr/>
        </p:nvSpPr>
        <p:spPr>
          <a:xfrm>
            <a:off x="1346400" y="27736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192"/>
          <p:cNvSpPr txBox="1">
            <a:spLocks noGrp="1"/>
          </p:cNvSpPr>
          <p:nvPr>
            <p:ph type="subTitle" idx="2"/>
          </p:nvPr>
        </p:nvSpPr>
        <p:spPr>
          <a:xfrm>
            <a:off x="-18450" y="27820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|wc -l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conjunction with </a:t>
            </a:r>
            <a:r>
              <a:rPr lang="en" sz="1700">
                <a:latin typeface="Roboto Mono Light"/>
                <a:ea typeface="Roboto Mono Light"/>
                <a:cs typeface="Roboto Mono Light"/>
                <a:sym typeface="Roboto Mono Light"/>
              </a:rPr>
              <a:t>find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700">
                <a:latin typeface="Roboto Mono Light"/>
                <a:ea typeface="Roboto Mono Light"/>
                <a:cs typeface="Roboto Mono Light"/>
                <a:sym typeface="Roboto Mono Light"/>
              </a:rPr>
              <a:t>grep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retrieves the record count.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17" name="Google Shape;3417;p1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19453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8" name="Google Shape;3418;p1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3618" y="27695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p192"/>
          <p:cNvSpPr/>
          <p:nvPr/>
        </p:nvSpPr>
        <p:spPr>
          <a:xfrm>
            <a:off x="1358625" y="10970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192"/>
          <p:cNvSpPr txBox="1">
            <a:spLocks noGrp="1"/>
          </p:cNvSpPr>
          <p:nvPr>
            <p:ph type="subTitle" idx="3"/>
          </p:nvPr>
        </p:nvSpPr>
        <p:spPr>
          <a:xfrm>
            <a:off x="-6150" y="10889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|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conveys that we are piping the results from our find and grep commands into the next command.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421" name="Google Shape;3421;p19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35843" y="10793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19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427" name="Google Shape;3427;p1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193"/>
          <p:cNvSpPr txBox="1">
            <a:spLocks noGrp="1"/>
          </p:cNvSpPr>
          <p:nvPr>
            <p:ph type="title" idx="2"/>
          </p:nvPr>
        </p:nvSpPr>
        <p:spPr>
          <a:xfrm>
            <a:off x="274350" y="1000450"/>
            <a:ext cx="84735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Log Counter Activity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expand on their investigative work from the previous IRc example to count the relative activity levels of various users.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Instructions sent via Slack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1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Warm-Up </a:t>
            </a:r>
            <a:endParaRPr/>
          </a:p>
        </p:txBody>
      </p:sp>
      <p:sp>
        <p:nvSpPr>
          <p:cNvPr id="3072" name="Google Shape;3072;p1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Instructions:</a:t>
            </a:r>
            <a:endParaRPr sz="2400"/>
          </a:p>
        </p:txBody>
      </p:sp>
      <p:sp>
        <p:nvSpPr>
          <p:cNvPr id="3073" name="Google Shape;3073;p158"/>
          <p:cNvSpPr txBox="1">
            <a:spLocks noGrp="1"/>
          </p:cNvSpPr>
          <p:nvPr>
            <p:ph type="body" idx="2"/>
          </p:nvPr>
        </p:nvSpPr>
        <p:spPr>
          <a:xfrm>
            <a:off x="0" y="1125575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24292E"/>
                </a:solidFill>
              </a:rPr>
              <a:t>You've just been given a series of server logs. Your task is to use the command line to:</a:t>
            </a:r>
            <a:endParaRPr sz="2000" dirty="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AutoNum type="alphaLcPeriod"/>
            </a:pPr>
            <a:r>
              <a:rPr lang="en" sz="18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 folder called Archive.</a:t>
            </a:r>
            <a:endParaRPr sz="18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AutoNum type="alphaLcPeriod"/>
            </a:pPr>
            <a:r>
              <a:rPr lang="en" sz="18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Combine all the logs contained in the TodaysLog folder into a text file called 10_23_19.txt.</a:t>
            </a:r>
            <a:endParaRPr sz="18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AutoNum type="alphaLcPeriod"/>
            </a:pPr>
            <a:r>
              <a:rPr lang="en" sz="18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Move the file you created to the Archive folder.</a:t>
            </a:r>
            <a:endParaRPr sz="18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 Light"/>
              <a:buAutoNum type="alphaLcPeriod"/>
            </a:pPr>
            <a:r>
              <a:rPr lang="en" sz="1800" dirty="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Preview the file contents.</a:t>
            </a:r>
            <a:endParaRPr sz="1800" dirty="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3074" name="Google Shape;3074;p15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 Minutes</a:t>
            </a:r>
            <a:endParaRPr/>
          </a:p>
        </p:txBody>
      </p:sp>
      <p:sp>
        <p:nvSpPr>
          <p:cNvPr id="3075" name="Google Shape;3075;p15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Log Counter</a:t>
            </a:r>
            <a:endParaRPr/>
          </a:p>
        </p:txBody>
      </p:sp>
      <p:sp>
        <p:nvSpPr>
          <p:cNvPr id="3434" name="Google Shape;3434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3435" name="Google Shape;3435;p194"/>
          <p:cNvSpPr txBox="1">
            <a:spLocks noGrp="1"/>
          </p:cNvSpPr>
          <p:nvPr>
            <p:ph type="body" idx="2"/>
          </p:nvPr>
        </p:nvSpPr>
        <p:spPr>
          <a:xfrm>
            <a:off x="0" y="1125575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Part 1: Basic Counts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1. How many log files are included in the IRC_Logs folder?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2. How many log files exceed 100KB in size.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Part 2: Login Counter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3. How many times did the user glanzmann log on?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4. How many times did user E1ven log on?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Part 3: Chat Counter</a:t>
            </a:r>
            <a:endParaRPr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5. How many times did the user glanzmann speak?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6. How many times did the user E1ven speak?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436" name="Google Shape;3436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3437" name="Google Shape;3437;p19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1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195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Log Counter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19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Recap</a:t>
            </a:r>
            <a:endParaRPr/>
          </a:p>
        </p:txBody>
      </p:sp>
      <p:sp>
        <p:nvSpPr>
          <p:cNvPr id="3449" name="Google Shape;3449;p19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p197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basic components of a command-line statement?</a:t>
            </a:r>
            <a:endParaRPr/>
          </a:p>
        </p:txBody>
      </p:sp>
      <p:sp>
        <p:nvSpPr>
          <p:cNvPr id="3455" name="Google Shape;3455;p1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98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the basic components of a command-line statement?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command [-options][arguments]</a:t>
            </a:r>
            <a:endParaRPr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1" name="Google Shape;3461;p19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199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identify all files in the current directory?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467" name="Google Shape;3467;p1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200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identify all files in the current directory?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find . -type f</a:t>
            </a:r>
            <a:endParaRPr sz="4800"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3" name="Google Shape;3473;p2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p201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identify all directories in the current directory?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9" name="Google Shape;3479;p2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202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identify all directories in the current directory?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find . -type d</a:t>
            </a:r>
            <a:endParaRPr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5" name="Google Shape;3485;p2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203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find all text files in a folder named manuals?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1" name="Google Shape;3491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159"/>
          <p:cNvSpPr txBox="1"/>
          <p:nvPr/>
        </p:nvSpPr>
        <p:spPr>
          <a:xfrm>
            <a:off x="2651975" y="3507675"/>
            <a:ext cx="38259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 Activity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204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find all text files in a folder named manuals?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find manuals -type f -iname *.txt</a:t>
            </a:r>
            <a:endParaRPr sz="3200"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97" name="Google Shape;3497;p2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205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find all .docx files and .pdf files?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3" name="Google Shape;3503;p2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206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find all .docx files and .pdf files?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find .-type f -iname *.docx -o -iname .pdf</a:t>
            </a:r>
            <a:endParaRPr sz="2600"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09" name="Google Shape;3509;p20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207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element of the following statement signify?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ono"/>
                <a:ea typeface="Roboto Mono"/>
                <a:cs typeface="Roboto Mono"/>
                <a:sym typeface="Roboto Mono"/>
              </a:rPr>
              <a:t>find . -type f -exec cp {} My_Files \;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5" name="Google Shape;3515;p2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207"/>
          <p:cNvSpPr/>
          <p:nvPr/>
        </p:nvSpPr>
        <p:spPr>
          <a:xfrm>
            <a:off x="520850" y="2662175"/>
            <a:ext cx="3089100" cy="5427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207"/>
          <p:cNvSpPr/>
          <p:nvPr/>
        </p:nvSpPr>
        <p:spPr>
          <a:xfrm>
            <a:off x="3639275" y="2662175"/>
            <a:ext cx="1236600" cy="542700"/>
          </a:xfrm>
          <a:prstGeom prst="rect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207"/>
          <p:cNvSpPr/>
          <p:nvPr/>
        </p:nvSpPr>
        <p:spPr>
          <a:xfrm>
            <a:off x="4905200" y="2662175"/>
            <a:ext cx="1236600" cy="54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207"/>
          <p:cNvSpPr/>
          <p:nvPr/>
        </p:nvSpPr>
        <p:spPr>
          <a:xfrm>
            <a:off x="6171125" y="2662175"/>
            <a:ext cx="1837200" cy="5427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207"/>
          <p:cNvSpPr/>
          <p:nvPr/>
        </p:nvSpPr>
        <p:spPr>
          <a:xfrm>
            <a:off x="8037650" y="2662175"/>
            <a:ext cx="774000" cy="542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208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element of the following statement signify?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ono"/>
                <a:ea typeface="Roboto Mono"/>
                <a:cs typeface="Roboto Mono"/>
                <a:sym typeface="Roboto Mono"/>
              </a:rPr>
              <a:t>find . -type f -exec cp {} My_Files \;</a:t>
            </a:r>
            <a:endParaRPr sz="28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26" name="Google Shape;3526;p20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208"/>
          <p:cNvSpPr/>
          <p:nvPr/>
        </p:nvSpPr>
        <p:spPr>
          <a:xfrm>
            <a:off x="520850" y="2662175"/>
            <a:ext cx="3089100" cy="5427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208"/>
          <p:cNvSpPr/>
          <p:nvPr/>
        </p:nvSpPr>
        <p:spPr>
          <a:xfrm>
            <a:off x="3639275" y="2662175"/>
            <a:ext cx="1236600" cy="542700"/>
          </a:xfrm>
          <a:prstGeom prst="rect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208"/>
          <p:cNvSpPr/>
          <p:nvPr/>
        </p:nvSpPr>
        <p:spPr>
          <a:xfrm>
            <a:off x="4905200" y="2662175"/>
            <a:ext cx="1236600" cy="54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208"/>
          <p:cNvSpPr/>
          <p:nvPr/>
        </p:nvSpPr>
        <p:spPr>
          <a:xfrm>
            <a:off x="6171125" y="2662175"/>
            <a:ext cx="1837200" cy="5427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208"/>
          <p:cNvSpPr/>
          <p:nvPr/>
        </p:nvSpPr>
        <p:spPr>
          <a:xfrm>
            <a:off x="8037650" y="2662175"/>
            <a:ext cx="774000" cy="542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208"/>
          <p:cNvSpPr/>
          <p:nvPr/>
        </p:nvSpPr>
        <p:spPr>
          <a:xfrm>
            <a:off x="951350" y="3330250"/>
            <a:ext cx="2228100" cy="542700"/>
          </a:xfrm>
          <a:prstGeom prst="rect">
            <a:avLst/>
          </a:pr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Specifies the search condition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3" name="Google Shape;3533;p208"/>
          <p:cNvSpPr/>
          <p:nvPr/>
        </p:nvSpPr>
        <p:spPr>
          <a:xfrm>
            <a:off x="3241475" y="4123450"/>
            <a:ext cx="2032200" cy="542700"/>
          </a:xfrm>
          <a:prstGeom prst="rect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Run subcommand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4" name="Google Shape;3534;p208"/>
          <p:cNvSpPr/>
          <p:nvPr/>
        </p:nvSpPr>
        <p:spPr>
          <a:xfrm>
            <a:off x="4934525" y="3330238"/>
            <a:ext cx="1236600" cy="54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file list</a:t>
            </a:r>
            <a:endParaRPr/>
          </a:p>
        </p:txBody>
      </p:sp>
      <p:sp>
        <p:nvSpPr>
          <p:cNvPr id="3535" name="Google Shape;3535;p208"/>
          <p:cNvSpPr/>
          <p:nvPr/>
        </p:nvSpPr>
        <p:spPr>
          <a:xfrm>
            <a:off x="6171125" y="4123450"/>
            <a:ext cx="1837200" cy="542700"/>
          </a:xfrm>
          <a:prstGeom prst="rect">
            <a:avLst/>
          </a:prstGeom>
          <a:noFill/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Destination</a:t>
            </a:r>
            <a:endParaRPr/>
          </a:p>
        </p:txBody>
      </p:sp>
      <p:sp>
        <p:nvSpPr>
          <p:cNvPr id="3536" name="Google Shape;3536;p208"/>
          <p:cNvSpPr/>
          <p:nvPr/>
        </p:nvSpPr>
        <p:spPr>
          <a:xfrm>
            <a:off x="7747800" y="3330250"/>
            <a:ext cx="1063800" cy="542700"/>
          </a:xfrm>
          <a:prstGeom prst="rect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close</a:t>
            </a:r>
            <a:endParaRPr/>
          </a:p>
        </p:txBody>
      </p:sp>
      <p:cxnSp>
        <p:nvCxnSpPr>
          <p:cNvPr id="3537" name="Google Shape;3537;p208"/>
          <p:cNvCxnSpPr>
            <a:stCxn id="3533" idx="0"/>
          </p:cNvCxnSpPr>
          <p:nvPr/>
        </p:nvCxnSpPr>
        <p:spPr>
          <a:xfrm rot="10800000" flipH="1">
            <a:off x="4257575" y="3356650"/>
            <a:ext cx="3300" cy="766800"/>
          </a:xfrm>
          <a:prstGeom prst="straightConnector1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8" name="Google Shape;3538;p208"/>
          <p:cNvCxnSpPr>
            <a:stCxn id="3535" idx="0"/>
          </p:cNvCxnSpPr>
          <p:nvPr/>
        </p:nvCxnSpPr>
        <p:spPr>
          <a:xfrm rot="10800000" flipH="1">
            <a:off x="7089725" y="3356650"/>
            <a:ext cx="6900" cy="766800"/>
          </a:xfrm>
          <a:prstGeom prst="straightConnector1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209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search within files for instances of a certain text?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4" name="Google Shape;3544;p2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210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search within files for instances of a certain text?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grep {text}</a:t>
            </a:r>
            <a:r>
              <a:rPr lang="en">
                <a:solidFill>
                  <a:srgbClr val="F1C232"/>
                </a:solidFill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0" name="Google Shape;3550;p2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11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search within files for files containing a certain text?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6" name="Google Shape;3556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Google Shape;3561;p212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search within files for files containing a certain text?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grep -rli {text}</a:t>
            </a:r>
            <a:r>
              <a:rPr lang="en">
                <a:solidFill>
                  <a:srgbClr val="F1C232"/>
                </a:solidFill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endParaRPr>
              <a:solidFill>
                <a:srgbClr val="F1C232"/>
              </a:solidFill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2" name="Google Shape;3562;p2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213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count the number of search results?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68" name="Google Shape;3568;p2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</a:t>
            </a:r>
            <a:endParaRPr/>
          </a:p>
        </p:txBody>
      </p:sp>
      <p:sp>
        <p:nvSpPr>
          <p:cNvPr id="3087" name="Google Shape;3087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214"/>
          <p:cNvSpPr txBox="1">
            <a:spLocks noGrp="1"/>
          </p:cNvSpPr>
          <p:nvPr>
            <p:ph type="title"/>
          </p:nvPr>
        </p:nvSpPr>
        <p:spPr>
          <a:xfrm>
            <a:off x="274350" y="948400"/>
            <a:ext cx="8595300" cy="26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command would we use to count the number of search results?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1C232"/>
                </a:highlight>
                <a:latin typeface="Roboto Mono"/>
                <a:ea typeface="Roboto Mono"/>
                <a:cs typeface="Roboto Mono"/>
                <a:sym typeface="Roboto Mono"/>
              </a:rPr>
              <a:t>{query} | wc -l</a:t>
            </a:r>
            <a:endParaRPr>
              <a:highlight>
                <a:srgbClr val="F1C232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4" name="Google Shape;3574;p2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2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Summary</a:t>
            </a:r>
            <a:endParaRPr/>
          </a:p>
        </p:txBody>
      </p:sp>
      <p:sp>
        <p:nvSpPr>
          <p:cNvPr id="3580" name="Google Shape;3580;p2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215"/>
          <p:cNvSpPr txBox="1">
            <a:spLocks noGrp="1"/>
          </p:cNvSpPr>
          <p:nvPr>
            <p:ph type="body" idx="3"/>
          </p:nvPr>
        </p:nvSpPr>
        <p:spPr>
          <a:xfrm>
            <a:off x="0" y="760638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Find {condition} {location}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</a:rPr>
              <a:t>finds all files based on provided conditions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-type f / -type d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Searches for files or directories.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-name / -iname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searches file titles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-size</a:t>
            </a:r>
            <a:r>
              <a:rPr lang="en" sz="1600">
                <a:solidFill>
                  <a:schemeClr val="dk1"/>
                </a:solidFill>
              </a:rPr>
              <a:t>: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searches file sizes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-cmin / min: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searches creation or modified date.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-"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exec {condition}{}{destination} \;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</a:rPr>
              <a:t>performs a bulk operation on multiple files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en" sz="1600">
                <a:solidFill>
                  <a:schemeClr val="dk1"/>
                </a:solidFill>
              </a:rPr>
              <a:t> searches within the body of files for instances  of text 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grep -i {text}{location}: Searches for instances of text.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grep -rli {text}: Searches for files containing text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| wc -l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1"/>
                </a:solidFill>
              </a:rPr>
              <a:t>counts lines. Useful in counting the number of records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587" name="Google Shape;3587;p2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588" name="Google Shape;3588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3589" name="Google Shape;3589;p2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216"/>
          <p:cNvSpPr txBox="1"/>
          <p:nvPr/>
        </p:nvSpPr>
        <p:spPr>
          <a:xfrm>
            <a:off x="333375" y="1254188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Identify and explain the elements of basic Unix command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find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locate files based on various search parameters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exec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perform bulk operations on files.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grep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search within the contents of files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Use the </a:t>
            </a:r>
            <a:r>
              <a:rPr lang="en" sz="1800">
                <a:latin typeface="Roboto Mono Light"/>
                <a:ea typeface="Roboto Mono Light"/>
                <a:cs typeface="Roboto Mono Light"/>
                <a:sym typeface="Roboto Mono Light"/>
              </a:rPr>
              <a:t>wc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command to count words and lines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Devise strategies for combining multiple commands in sequence to accomplish intermediate IT tasks.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91" name="Google Shape;3591;p216"/>
          <p:cNvSpPr/>
          <p:nvPr/>
        </p:nvSpPr>
        <p:spPr>
          <a:xfrm>
            <a:off x="430175" y="1766850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16"/>
          <p:cNvSpPr/>
          <p:nvPr/>
        </p:nvSpPr>
        <p:spPr>
          <a:xfrm>
            <a:off x="430175" y="2141375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216"/>
          <p:cNvSpPr/>
          <p:nvPr/>
        </p:nvSpPr>
        <p:spPr>
          <a:xfrm>
            <a:off x="430175" y="2567375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216"/>
          <p:cNvSpPr/>
          <p:nvPr/>
        </p:nvSpPr>
        <p:spPr>
          <a:xfrm>
            <a:off x="430175" y="2993375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216"/>
          <p:cNvSpPr/>
          <p:nvPr/>
        </p:nvSpPr>
        <p:spPr>
          <a:xfrm>
            <a:off x="430175" y="3419375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216"/>
          <p:cNvSpPr/>
          <p:nvPr/>
        </p:nvSpPr>
        <p:spPr>
          <a:xfrm>
            <a:off x="430175" y="1392725"/>
            <a:ext cx="319500" cy="315600"/>
          </a:xfrm>
          <a:prstGeom prst="bevel">
            <a:avLst>
              <a:gd name="adj" fmla="val 12500"/>
            </a:avLst>
          </a:prstGeom>
          <a:solidFill>
            <a:srgbClr val="00FF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Structure</a:t>
            </a:r>
            <a:endParaRPr/>
          </a:p>
        </p:txBody>
      </p:sp>
      <p:sp>
        <p:nvSpPr>
          <p:cNvPr id="3093" name="Google Shape;3093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0000"/>
                </a:solidFill>
              </a:rPr>
              <a:t>Large commands may seem intimidating to newcomers...</a:t>
            </a:r>
            <a:endParaRPr i="1">
              <a:solidFill>
                <a:srgbClr val="990000"/>
              </a:solidFill>
            </a:endParaRPr>
          </a:p>
        </p:txBody>
      </p:sp>
      <p:sp>
        <p:nvSpPr>
          <p:cNvPr id="3094" name="Google Shape;3094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161"/>
          <p:cNvSpPr txBox="1">
            <a:spLocks noGrp="1"/>
          </p:cNvSpPr>
          <p:nvPr>
            <p:ph type="body" idx="3"/>
          </p:nvPr>
        </p:nvSpPr>
        <p:spPr>
          <a:xfrm>
            <a:off x="0" y="1466950"/>
            <a:ext cx="9144000" cy="3449700"/>
          </a:xfrm>
          <a:prstGeom prst="rect">
            <a:avLst/>
          </a:prstGeom>
          <a:noFill/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find . -exec grep -l -e 'myregex' {} \; &gt;&gt; outfile.txt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find "$DIR" -type f -atime +5 -exec rm {} \;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find .  -type f -name "* *" | while read file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274E13"/>
                </a:solidFill>
                <a:highlight>
                  <a:srgbClr val="FFFFFF"/>
                </a:highlight>
              </a:rPr>
              <a:t>But every command follows a relatively consistent structure:</a:t>
            </a:r>
            <a:endParaRPr sz="1800" i="1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command [-options][arguments]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162"/>
          <p:cNvSpPr/>
          <p:nvPr/>
        </p:nvSpPr>
        <p:spPr>
          <a:xfrm>
            <a:off x="1230348" y="3499550"/>
            <a:ext cx="5104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162"/>
          <p:cNvSpPr/>
          <p:nvPr/>
        </p:nvSpPr>
        <p:spPr>
          <a:xfrm>
            <a:off x="1230348" y="2748025"/>
            <a:ext cx="5104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162"/>
          <p:cNvSpPr/>
          <p:nvPr/>
        </p:nvSpPr>
        <p:spPr>
          <a:xfrm>
            <a:off x="1230348" y="1996500"/>
            <a:ext cx="51048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Command Line Structure - command</a:t>
            </a:r>
            <a:endParaRPr/>
          </a:p>
        </p:txBody>
      </p:sp>
      <p:sp>
        <p:nvSpPr>
          <p:cNvPr id="3104" name="Google Shape;3104;p162"/>
          <p:cNvSpPr txBox="1">
            <a:spLocks noGrp="1"/>
          </p:cNvSpPr>
          <p:nvPr>
            <p:ph type="subTitle" idx="1"/>
          </p:nvPr>
        </p:nvSpPr>
        <p:spPr>
          <a:xfrm>
            <a:off x="0" y="998238"/>
            <a:ext cx="91440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command [-options][arguments]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5" name="Google Shape;3105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162"/>
          <p:cNvSpPr txBox="1">
            <a:spLocks noGrp="1"/>
          </p:cNvSpPr>
          <p:nvPr>
            <p:ph type="body" idx="3"/>
          </p:nvPr>
        </p:nvSpPr>
        <p:spPr>
          <a:xfrm>
            <a:off x="874710" y="2174050"/>
            <a:ext cx="7786500" cy="2910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Programs that tell Unix system to do something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Case sensitive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Examples: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cd, mkdir, find, exec, tar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7" name="Google Shape;3107;p162"/>
          <p:cNvSpPr/>
          <p:nvPr/>
        </p:nvSpPr>
        <p:spPr>
          <a:xfrm>
            <a:off x="1793250" y="1027125"/>
            <a:ext cx="1534800" cy="5337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8" name="Google Shape;3108;p16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2040300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9" name="Google Shape;3109;p16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2748025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0" name="Google Shape;3110;p16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3518225"/>
            <a:ext cx="658736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163"/>
          <p:cNvSpPr/>
          <p:nvPr/>
        </p:nvSpPr>
        <p:spPr>
          <a:xfrm>
            <a:off x="1176225" y="4146975"/>
            <a:ext cx="49266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163"/>
          <p:cNvSpPr/>
          <p:nvPr/>
        </p:nvSpPr>
        <p:spPr>
          <a:xfrm>
            <a:off x="1176225" y="3397375"/>
            <a:ext cx="49266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163"/>
          <p:cNvSpPr/>
          <p:nvPr/>
        </p:nvSpPr>
        <p:spPr>
          <a:xfrm>
            <a:off x="1176225" y="2627425"/>
            <a:ext cx="49266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163"/>
          <p:cNvSpPr/>
          <p:nvPr/>
        </p:nvSpPr>
        <p:spPr>
          <a:xfrm>
            <a:off x="1176225" y="1878100"/>
            <a:ext cx="4926600" cy="48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Command Line Structure - options</a:t>
            </a:r>
            <a:endParaRPr/>
          </a:p>
        </p:txBody>
      </p:sp>
      <p:sp>
        <p:nvSpPr>
          <p:cNvPr id="3120" name="Google Shape;3120;p163"/>
          <p:cNvSpPr txBox="1">
            <a:spLocks noGrp="1"/>
          </p:cNvSpPr>
          <p:nvPr>
            <p:ph type="subTitle" idx="1"/>
          </p:nvPr>
        </p:nvSpPr>
        <p:spPr>
          <a:xfrm>
            <a:off x="0" y="998238"/>
            <a:ext cx="91440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command [-options][arguments]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1" name="Google Shape;3121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163"/>
          <p:cNvSpPr txBox="1">
            <a:spLocks noGrp="1"/>
          </p:cNvSpPr>
          <p:nvPr>
            <p:ph type="body" idx="3"/>
          </p:nvPr>
        </p:nvSpPr>
        <p:spPr>
          <a:xfrm>
            <a:off x="782700" y="1996500"/>
            <a:ext cx="8373600" cy="29100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Options modify what the command will do.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Not always a requirement.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Preceded by a hyped.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Examples: 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-f, -size, -cmin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23" name="Google Shape;3123;p163"/>
          <p:cNvSpPr/>
          <p:nvPr/>
        </p:nvSpPr>
        <p:spPr>
          <a:xfrm>
            <a:off x="3376500" y="998250"/>
            <a:ext cx="1825500" cy="533700"/>
          </a:xfrm>
          <a:prstGeom prst="rect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4" name="Google Shape;3124;p16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1880650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6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2602225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16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3398650"/>
            <a:ext cx="658736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16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82788" y="4121775"/>
            <a:ext cx="658736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2208</Words>
  <Application>Microsoft Office PowerPoint</Application>
  <PresentationFormat>On-screen Show (16:9)</PresentationFormat>
  <Paragraphs>327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Roboto Medium</vt:lpstr>
      <vt:lpstr>Roboto Thin</vt:lpstr>
      <vt:lpstr>Roboto Light</vt:lpstr>
      <vt:lpstr>Roboto Mono Medium</vt:lpstr>
      <vt:lpstr>Roboto</vt:lpstr>
      <vt:lpstr>Roboto Mono Light</vt:lpstr>
      <vt:lpstr>Arial</vt:lpstr>
      <vt:lpstr>Roboto Mono</vt:lpstr>
      <vt:lpstr>Simple Light</vt:lpstr>
      <vt:lpstr>Simple Light</vt:lpstr>
      <vt:lpstr>Simple Light</vt:lpstr>
      <vt:lpstr>Terminal 101 Day 2</vt:lpstr>
      <vt:lpstr>Class Objectives</vt:lpstr>
      <vt:lpstr>7 Minutes</vt:lpstr>
      <vt:lpstr>Your Turn: Warm-Up </vt:lpstr>
      <vt:lpstr>PowerPoint Presentation</vt:lpstr>
      <vt:lpstr>Command Line Structure</vt:lpstr>
      <vt:lpstr>Command Line Structure</vt:lpstr>
      <vt:lpstr>Command Line Structure - command</vt:lpstr>
      <vt:lpstr>Command Line Structure - options</vt:lpstr>
      <vt:lpstr>Command Line Structure - arguments</vt:lpstr>
      <vt:lpstr>Command Line Structure Example #1</vt:lpstr>
      <vt:lpstr>Command Line Structure Example #1</vt:lpstr>
      <vt:lpstr>Command Line Structure Example #1</vt:lpstr>
      <vt:lpstr>Command Line Structure Example #2</vt:lpstr>
      <vt:lpstr>Command Line Structure Example #1</vt:lpstr>
      <vt:lpstr>Command Line Structure Example #3</vt:lpstr>
      <vt:lpstr>find Command</vt:lpstr>
      <vt:lpstr>12 Minutes</vt:lpstr>
      <vt:lpstr>Your Turn: PathFinder</vt:lpstr>
      <vt:lpstr>PowerPoint Presentation</vt:lpstr>
      <vt:lpstr>find Command Options</vt:lpstr>
      <vt:lpstr>find Command Options</vt:lpstr>
      <vt:lpstr>15 Minutes</vt:lpstr>
      <vt:lpstr>Your Turn: Gibberish Finder</vt:lpstr>
      <vt:lpstr>PowerPoint Presentation</vt:lpstr>
      <vt:lpstr>PowerPoint Presentation</vt:lpstr>
      <vt:lpstr>-exec Command</vt:lpstr>
      <vt:lpstr>exec Command </vt:lpstr>
      <vt:lpstr>10 Minutes</vt:lpstr>
      <vt:lpstr>Your Turn: Executive Cleaning</vt:lpstr>
      <vt:lpstr>PowerPoint Presentation</vt:lpstr>
      <vt:lpstr>grep Command Options</vt:lpstr>
      <vt:lpstr>grep Command</vt:lpstr>
      <vt:lpstr>10 Minutes</vt:lpstr>
      <vt:lpstr>Your Turn: grep Detective</vt:lpstr>
      <vt:lpstr>PowerPoint Presentation</vt:lpstr>
      <vt:lpstr>wc Command</vt:lpstr>
      <vt:lpstr>wc Command</vt:lpstr>
      <vt:lpstr>10 Minutes</vt:lpstr>
      <vt:lpstr>Your Turn: Log Counter</vt:lpstr>
      <vt:lpstr>PowerPoint Presentation</vt:lpstr>
      <vt:lpstr>Lesson Recap</vt:lpstr>
      <vt:lpstr>What are the basic components of a command-line statement?</vt:lpstr>
      <vt:lpstr>What are the basic components of a command-line statement?  command [-options][arguments]</vt:lpstr>
      <vt:lpstr>Which command would we use to identify all files in the current directory?  </vt:lpstr>
      <vt:lpstr>Which command would we use to identify all files in the current directory?  find . -type f</vt:lpstr>
      <vt:lpstr>Which command would we use to identify all directories in the current directory?  </vt:lpstr>
      <vt:lpstr>Which command would we use to identify all directories in the current directory?  find . -type d </vt:lpstr>
      <vt:lpstr>Which command would we use to find all text files in a folder named manuals?  </vt:lpstr>
      <vt:lpstr>Which command would we use to find all text files in a folder named manuals?  find manuals -type f -iname *.txt </vt:lpstr>
      <vt:lpstr>Which command would we use to find all .docx files and .pdf files?  </vt:lpstr>
      <vt:lpstr>Which command would we use to find all .docx files and .pdf files?  find .-type f -iname *.docx -o -iname .pdf</vt:lpstr>
      <vt:lpstr>What does each element of the following statement signify?  find . -type f -exec cp {} My_Files \; </vt:lpstr>
      <vt:lpstr>What does each element of the following statement signify?  find . -type f -exec cp {} My_Files \; </vt:lpstr>
      <vt:lpstr>Which command would we use to search within files for instances of a certain text?  </vt:lpstr>
      <vt:lpstr>Which command would we use to search within files for instances of a certain text?  grep {text}-  </vt:lpstr>
      <vt:lpstr>Which command would we use to search within files for files containing a certain text?  </vt:lpstr>
      <vt:lpstr>Which command would we use to search within files for files containing a certain text?  grep -rli {text}- </vt:lpstr>
      <vt:lpstr>Which command would we use to count the number of search results?  </vt:lpstr>
      <vt:lpstr>Which command would we use to count the number of search results?  {query} | wc -l </vt:lpstr>
      <vt:lpstr>Today’s Summary</vt:lpstr>
      <vt:lpstr>Class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101 Day 2</dc:title>
  <cp:lastModifiedBy>Dan Schmidt</cp:lastModifiedBy>
  <cp:revision>3</cp:revision>
  <dcterms:modified xsi:type="dcterms:W3CDTF">2019-10-23T20:37:52Z</dcterms:modified>
</cp:coreProperties>
</file>